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bookmarkIdSeed="2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306" r:id="rId7"/>
    <p:sldId id="261" r:id="rId8"/>
    <p:sldId id="262" r:id="rId9"/>
    <p:sldId id="307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309" r:id="rId20"/>
    <p:sldId id="272" r:id="rId21"/>
    <p:sldId id="273" r:id="rId22"/>
    <p:sldId id="274" r:id="rId23"/>
    <p:sldId id="275" r:id="rId24"/>
    <p:sldId id="308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331" r:id="rId44"/>
    <p:sldId id="332" r:id="rId45"/>
    <p:sldId id="310" r:id="rId46"/>
    <p:sldId id="330" r:id="rId47"/>
    <p:sldId id="311" r:id="rId48"/>
    <p:sldId id="333" r:id="rId49"/>
    <p:sldId id="334" r:id="rId50"/>
    <p:sldId id="335" r:id="rId51"/>
    <p:sldId id="313" r:id="rId52"/>
    <p:sldId id="314" r:id="rId53"/>
    <p:sldId id="315" r:id="rId54"/>
    <p:sldId id="316" r:id="rId55"/>
    <p:sldId id="325" r:id="rId56"/>
    <p:sldId id="317" r:id="rId57"/>
    <p:sldId id="328" r:id="rId58"/>
    <p:sldId id="318" r:id="rId59"/>
    <p:sldId id="327" r:id="rId60"/>
  </p:sldIdLst>
  <p:sldSz cx="10080625" cy="7559675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1603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04000" y="4059360"/>
            <a:ext cx="907164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5152680" y="405936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504000" y="405936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pic>
        <p:nvPicPr>
          <p:cNvPr id="37" name="Picture 36"/>
          <p:cNvPicPr/>
          <p:nvPr/>
        </p:nvPicPr>
        <p:blipFill>
          <a:blip r:embed="rId2"/>
          <a:stretch/>
        </p:blipFill>
        <p:spPr>
          <a:xfrm>
            <a:off x="2292120" y="1768680"/>
            <a:ext cx="5495040" cy="4384440"/>
          </a:xfrm>
          <a:prstGeom prst="rect">
            <a:avLst/>
          </a:prstGeom>
          <a:ln>
            <a:noFill/>
          </a:ln>
        </p:spPr>
      </p:pic>
      <p:pic>
        <p:nvPicPr>
          <p:cNvPr id="38" name="Picture 37"/>
          <p:cNvPicPr/>
          <p:nvPr/>
        </p:nvPicPr>
        <p:blipFill>
          <a:blip r:embed="rId2"/>
          <a:stretch/>
        </p:blipFill>
        <p:spPr>
          <a:xfrm>
            <a:off x="2292120" y="1768680"/>
            <a:ext cx="5495040" cy="43844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1640" cy="585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504000" y="405936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5152680" y="405936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504000" y="4059360"/>
            <a:ext cx="907164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IN" sz="4400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tIns="0" rIns="0" bIns="0"/>
          <a:lstStyle/>
          <a:p>
            <a:pPr>
              <a:buSzPct val="45000"/>
              <a:buFont typeface="StarSymbol"/>
              <a:buChar char=""/>
            </a:pPr>
            <a:r>
              <a:rPr lang="en-IN" sz="3200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IN" sz="2800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IN" sz="2400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IN" sz="2000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IN" sz="2000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IN" sz="2000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IN" sz="2000">
                <a:latin typeface="Arial"/>
              </a:rPr>
              <a:t>Seventh Outline Level</a:t>
            </a:r>
            <a:endParaRPr/>
          </a:p>
        </p:txBody>
      </p:sp>
      <p:sp>
        <p:nvSpPr>
          <p:cNvPr id="2" name="PlaceHolder 3"/>
          <p:cNvSpPr>
            <a:spLocks noGrp="1"/>
          </p:cNvSpPr>
          <p:nvPr>
            <p:ph type="dt"/>
          </p:nvPr>
        </p:nvSpPr>
        <p:spPr>
          <a:xfrm>
            <a:off x="504000" y="6887160"/>
            <a:ext cx="2348280" cy="52128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IN" sz="1400">
                <a:latin typeface="Times New Roman"/>
              </a:rPr>
              <a:t>&lt;date/time&gt;</a:t>
            </a:r>
            <a:endParaRPr/>
          </a:p>
        </p:txBody>
      </p:sp>
      <p:sp>
        <p:nvSpPr>
          <p:cNvPr id="3" name="PlaceHolder 4"/>
          <p:cNvSpPr>
            <a:spLocks noGrp="1"/>
          </p:cNvSpPr>
          <p:nvPr>
            <p:ph type="ftr"/>
          </p:nvPr>
        </p:nvSpPr>
        <p:spPr>
          <a:xfrm>
            <a:off x="3447360" y="6887160"/>
            <a:ext cx="3195000" cy="521280"/>
          </a:xfrm>
          <a:prstGeom prst="rect">
            <a:avLst/>
          </a:prstGeom>
        </p:spPr>
        <p:txBody>
          <a:bodyPr lIns="0" tIns="0" rIns="0" bIns="0"/>
          <a:lstStyle/>
          <a:p>
            <a:pPr algn="ctr"/>
            <a:r>
              <a:rPr lang="en-IN" sz="1400">
                <a:latin typeface="Times New Roman"/>
              </a:rPr>
              <a:t>&lt;footer&gt;</a:t>
            </a:r>
            <a:endParaRPr/>
          </a:p>
        </p:txBody>
      </p:sp>
      <p:sp>
        <p:nvSpPr>
          <p:cNvPr id="4" name="PlaceHolder 5"/>
          <p:cNvSpPr>
            <a:spLocks noGrp="1"/>
          </p:cNvSpPr>
          <p:nvPr>
            <p:ph type="sldNum"/>
          </p:nvPr>
        </p:nvSpPr>
        <p:spPr>
          <a:xfrm>
            <a:off x="7227360" y="6887160"/>
            <a:ext cx="2348280" cy="52128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fld id="{A6A20C8E-471E-42D2-99D7-C9A7117E5FC2}" type="slidenum">
              <a:rPr lang="en-IN" sz="1400">
                <a:latin typeface="Times New Roman"/>
              </a:rPr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Shape 1"/>
          <p:cNvSpPr txBox="1"/>
          <p:nvPr/>
        </p:nvSpPr>
        <p:spPr>
          <a:xfrm>
            <a:off x="576000" y="1872000"/>
            <a:ext cx="8928000" cy="30240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/>
            <a:r>
              <a:rPr lang="en-IN" sz="4000" b="1" dirty="0">
                <a:solidFill>
                  <a:srgbClr val="FF3333"/>
                </a:solidFill>
                <a:latin typeface="Arial"/>
              </a:rPr>
              <a:t>UNIT 2</a:t>
            </a:r>
            <a:endParaRPr dirty="0"/>
          </a:p>
          <a:p>
            <a:pPr algn="ctr"/>
            <a:endParaRPr dirty="0"/>
          </a:p>
          <a:p>
            <a:pPr algn="ctr"/>
            <a:r>
              <a:rPr lang="en-IN" sz="3600" b="1" dirty="0">
                <a:solidFill>
                  <a:srgbClr val="0000FF"/>
                </a:solidFill>
                <a:latin typeface="Arial"/>
              </a:rPr>
              <a:t>Logic Gates and Logic Families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48"/>
          <p:cNvPicPr/>
          <p:nvPr/>
        </p:nvPicPr>
        <p:blipFill>
          <a:blip r:embed="rId2"/>
          <a:stretch/>
        </p:blipFill>
        <p:spPr>
          <a:xfrm rot="16200000">
            <a:off x="2065680" y="266040"/>
            <a:ext cx="5976000" cy="71715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Picture 49"/>
          <p:cNvPicPr/>
          <p:nvPr/>
        </p:nvPicPr>
        <p:blipFill>
          <a:blip r:embed="rId2"/>
          <a:stretch/>
        </p:blipFill>
        <p:spPr>
          <a:xfrm>
            <a:off x="2178720" y="3024000"/>
            <a:ext cx="5750640" cy="4104000"/>
          </a:xfrm>
          <a:prstGeom prst="rect">
            <a:avLst/>
          </a:prstGeom>
          <a:ln>
            <a:noFill/>
          </a:ln>
        </p:spPr>
      </p:pic>
      <p:sp>
        <p:nvSpPr>
          <p:cNvPr id="51" name="TextShape 1"/>
          <p:cNvSpPr txBox="1"/>
          <p:nvPr/>
        </p:nvSpPr>
        <p:spPr>
          <a:xfrm>
            <a:off x="432000" y="415800"/>
            <a:ext cx="9288000" cy="24771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IN" sz="2800">
                <a:latin typeface="Arial"/>
              </a:rPr>
              <a:t>The Logic </a:t>
            </a:r>
            <a:r>
              <a:rPr lang="en-IN" sz="2800" b="1">
                <a:solidFill>
                  <a:srgbClr val="FF3333"/>
                </a:solidFill>
                <a:latin typeface="Arial"/>
              </a:rPr>
              <a:t>NAND Gate</a:t>
            </a:r>
            <a:r>
              <a:rPr lang="en-IN" sz="2800">
                <a:latin typeface="Arial"/>
              </a:rPr>
              <a:t> is a combination of the digital logic AND gate with that of an inverter or NOT gate connected together in series. The NAND (Not – AND) gate has an output that is normally at logic level “1” and only goes “LOW” to logic level “0” when ALL of its inputs are at logic level “1”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51"/>
          <p:cNvPicPr/>
          <p:nvPr/>
        </p:nvPicPr>
        <p:blipFill>
          <a:blip r:embed="rId2"/>
          <a:stretch/>
        </p:blipFill>
        <p:spPr>
          <a:xfrm>
            <a:off x="1196280" y="1152000"/>
            <a:ext cx="7715520" cy="4968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Picture 52"/>
          <p:cNvPicPr/>
          <p:nvPr/>
        </p:nvPicPr>
        <p:blipFill>
          <a:blip r:embed="rId2"/>
          <a:stretch/>
        </p:blipFill>
        <p:spPr>
          <a:xfrm>
            <a:off x="2304000" y="2586600"/>
            <a:ext cx="5400000" cy="4745880"/>
          </a:xfrm>
          <a:prstGeom prst="rect">
            <a:avLst/>
          </a:prstGeom>
          <a:ln>
            <a:noFill/>
          </a:ln>
        </p:spPr>
      </p:pic>
      <p:sp>
        <p:nvSpPr>
          <p:cNvPr id="54" name="TextShape 1"/>
          <p:cNvSpPr txBox="1"/>
          <p:nvPr/>
        </p:nvSpPr>
        <p:spPr>
          <a:xfrm>
            <a:off x="360000" y="360000"/>
            <a:ext cx="9720000" cy="24771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IN" sz="2800">
                <a:latin typeface="Arial"/>
              </a:rPr>
              <a:t>The Logic </a:t>
            </a:r>
            <a:r>
              <a:rPr lang="en-IN" sz="2800" b="1">
                <a:solidFill>
                  <a:srgbClr val="FF3333"/>
                </a:solidFill>
                <a:latin typeface="Arial"/>
              </a:rPr>
              <a:t>NOR Gate</a:t>
            </a:r>
            <a:r>
              <a:rPr lang="en-IN" sz="2800">
                <a:latin typeface="Arial"/>
              </a:rPr>
              <a:t>  is a combination of the digital logic OR gate with that of an inverter or NOT gate connected together in series. The NOR (Not – OR) gate has an output that is normally at logic level “1” and only goes “LOW” to logic level “0” when ANY of its inputs are at logic level “1”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Picture 54"/>
          <p:cNvPicPr/>
          <p:nvPr/>
        </p:nvPicPr>
        <p:blipFill>
          <a:blip r:embed="rId2"/>
          <a:stretch/>
        </p:blipFill>
        <p:spPr>
          <a:xfrm>
            <a:off x="1368000" y="1440000"/>
            <a:ext cx="6768000" cy="54147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Picture 55"/>
          <p:cNvPicPr/>
          <p:nvPr/>
        </p:nvPicPr>
        <p:blipFill>
          <a:blip r:embed="rId2"/>
          <a:stretch/>
        </p:blipFill>
        <p:spPr>
          <a:xfrm>
            <a:off x="2596320" y="2719080"/>
            <a:ext cx="4915440" cy="4336920"/>
          </a:xfrm>
          <a:prstGeom prst="rect">
            <a:avLst/>
          </a:prstGeom>
          <a:ln>
            <a:noFill/>
          </a:ln>
        </p:spPr>
      </p:pic>
      <p:sp>
        <p:nvSpPr>
          <p:cNvPr id="57" name="TextShape 1"/>
          <p:cNvSpPr txBox="1"/>
          <p:nvPr/>
        </p:nvSpPr>
        <p:spPr>
          <a:xfrm>
            <a:off x="432000" y="504000"/>
            <a:ext cx="9288000" cy="18327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IN" sz="2800" b="1">
                <a:solidFill>
                  <a:srgbClr val="FF3333"/>
                </a:solidFill>
                <a:latin typeface="Arial"/>
              </a:rPr>
              <a:t>                                 X-OR Gate</a:t>
            </a:r>
            <a:endParaRPr/>
          </a:p>
          <a:p>
            <a:r>
              <a:rPr lang="en-IN" sz="2800">
                <a:latin typeface="Arial"/>
              </a:rPr>
              <a:t>The output of an Exclusive-OR gate ONLY goes “HIGH” when both of its two input terminals are at “DIFFERENT” logic levels with respect to each other.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Picture 57"/>
          <p:cNvPicPr/>
          <p:nvPr/>
        </p:nvPicPr>
        <p:blipFill>
          <a:blip r:embed="rId2"/>
          <a:stretch/>
        </p:blipFill>
        <p:spPr>
          <a:xfrm>
            <a:off x="1371600" y="1104840"/>
            <a:ext cx="7130880" cy="51591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Picture 58"/>
          <p:cNvPicPr/>
          <p:nvPr/>
        </p:nvPicPr>
        <p:blipFill>
          <a:blip r:embed="rId2"/>
          <a:stretch/>
        </p:blipFill>
        <p:spPr>
          <a:xfrm>
            <a:off x="1323360" y="2494080"/>
            <a:ext cx="5084640" cy="4489920"/>
          </a:xfrm>
          <a:prstGeom prst="rect">
            <a:avLst/>
          </a:prstGeom>
          <a:ln>
            <a:noFill/>
          </a:ln>
        </p:spPr>
      </p:pic>
      <p:sp>
        <p:nvSpPr>
          <p:cNvPr id="60" name="TextShape 1"/>
          <p:cNvSpPr txBox="1"/>
          <p:nvPr/>
        </p:nvSpPr>
        <p:spPr>
          <a:xfrm>
            <a:off x="360000" y="762840"/>
            <a:ext cx="9432000" cy="14349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IN" sz="2800" b="1">
                <a:solidFill>
                  <a:srgbClr val="FF3333"/>
                </a:solidFill>
                <a:latin typeface="Arial"/>
              </a:rPr>
              <a:t>XNOR Gate</a:t>
            </a:r>
            <a:endParaRPr/>
          </a:p>
          <a:p>
            <a:r>
              <a:rPr lang="en-IN" sz="2800">
                <a:latin typeface="Arial"/>
              </a:rPr>
              <a:t>“</a:t>
            </a:r>
            <a:r>
              <a:rPr lang="en-IN" sz="2800">
                <a:solidFill>
                  <a:srgbClr val="000000"/>
                </a:solidFill>
                <a:latin typeface="Arial"/>
              </a:rPr>
              <a:t>Exclusive-NOR Gate</a:t>
            </a:r>
            <a:r>
              <a:rPr lang="en-IN" sz="2800">
                <a:latin typeface="Arial"/>
              </a:rPr>
              <a:t>” is a combination of the Exclusive-OR gate and the NOT gate 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Picture 60"/>
          <p:cNvPicPr/>
          <p:nvPr/>
        </p:nvPicPr>
        <p:blipFill>
          <a:blip r:embed="rId2"/>
          <a:stretch/>
        </p:blipFill>
        <p:spPr>
          <a:xfrm>
            <a:off x="1209600" y="1261080"/>
            <a:ext cx="7688880" cy="4714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E08328F-9CDF-3707-9608-1BC84843093B}"/>
              </a:ext>
            </a:extLst>
          </p:cNvPr>
          <p:cNvSpPr txBox="1"/>
          <p:nvPr/>
        </p:nvSpPr>
        <p:spPr>
          <a:xfrm>
            <a:off x="585106" y="616525"/>
            <a:ext cx="9084129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i="0" dirty="0">
                <a:solidFill>
                  <a:srgbClr val="FF0000"/>
                </a:solidFill>
                <a:effectLst/>
                <a:latin typeface="verdana" panose="020B0604030504040204" pitchFamily="34" charset="0"/>
              </a:rPr>
              <a:t>Tristate Logic</a:t>
            </a: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Tristate gate is a logic inverter, which has a tristate output. This digital circuit can be electronically connected or disconnected from the output circuit.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4E0A87-26B1-D387-9F21-CD775BC043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503" y="2835364"/>
            <a:ext cx="4893809" cy="43338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197E134-CEE5-B5E5-C046-2FF28593A1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7171" y="2835363"/>
            <a:ext cx="4582886" cy="43338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2EA2167-3F88-742A-AB9D-0DA8BE9CE08D}"/>
              </a:ext>
            </a:extLst>
          </p:cNvPr>
          <p:cNvSpPr txBox="1"/>
          <p:nvPr/>
        </p:nvSpPr>
        <p:spPr>
          <a:xfrm>
            <a:off x="1056368" y="2224533"/>
            <a:ext cx="389708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en-US" b="1" dirty="0">
                <a:solidFill>
                  <a:srgbClr val="2C3E50"/>
                </a:solidFill>
                <a:latin typeface="verdana" panose="020B0604030504040204" pitchFamily="34" charset="0"/>
              </a:rPr>
              <a:t>A</a:t>
            </a:r>
            <a:r>
              <a:rPr lang="en-US" b="1" i="0" u="none" strike="noStrike" dirty="0">
                <a:solidFill>
                  <a:srgbClr val="2C3E50"/>
                </a:solidFill>
                <a:effectLst/>
                <a:latin typeface="verdana" panose="020B0604030504040204" pitchFamily="34" charset="0"/>
              </a:rPr>
              <a:t>ctive ‘HIGH’ tristate inverting gate:</a:t>
            </a:r>
            <a:endParaRPr lang="en-US" b="1" i="0" u="none" strike="noStrike" dirty="0">
              <a:solidFill>
                <a:srgbClr val="2C3E50"/>
              </a:solidFill>
              <a:effectLst/>
              <a:latin typeface="Open Sans" panose="020B0606030504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D4155B-E2C4-9E8C-CA12-39C013E7A7AA}"/>
              </a:ext>
            </a:extLst>
          </p:cNvPr>
          <p:cNvSpPr txBox="1"/>
          <p:nvPr/>
        </p:nvSpPr>
        <p:spPr>
          <a:xfrm>
            <a:off x="6008914" y="2240445"/>
            <a:ext cx="33745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en-US" b="1" dirty="0">
                <a:solidFill>
                  <a:srgbClr val="2C3E50"/>
                </a:solidFill>
                <a:latin typeface="verdana" panose="020B0604030504040204" pitchFamily="34" charset="0"/>
              </a:rPr>
              <a:t>A</a:t>
            </a:r>
            <a:r>
              <a:rPr lang="en-US" b="1" i="0" u="none" strike="noStrike" dirty="0">
                <a:solidFill>
                  <a:srgbClr val="2C3E50"/>
                </a:solidFill>
                <a:effectLst/>
                <a:latin typeface="verdana" panose="020B0604030504040204" pitchFamily="34" charset="0"/>
              </a:rPr>
              <a:t>ctive ‘LOW’ tristate inverting gate:</a:t>
            </a:r>
            <a:endParaRPr lang="en-US" b="1" i="0" u="none" strike="noStrike" dirty="0">
              <a:solidFill>
                <a:srgbClr val="2C3E50"/>
              </a:solidFill>
              <a:effectLst/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95528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Shape 1"/>
          <p:cNvSpPr txBox="1"/>
          <p:nvPr/>
        </p:nvSpPr>
        <p:spPr>
          <a:xfrm>
            <a:off x="432000" y="288000"/>
            <a:ext cx="9432000" cy="72018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/>
            <a:r>
              <a:rPr lang="en-IN" sz="3200" b="1">
                <a:solidFill>
                  <a:srgbClr val="FF3333"/>
                </a:solidFill>
                <a:latin typeface="Arial"/>
              </a:rPr>
              <a:t>LOGIC GATES</a:t>
            </a:r>
            <a:endParaRPr/>
          </a:p>
          <a:p>
            <a:pPr>
              <a:buSzPct val="45000"/>
              <a:buFont typeface="StarSymbol"/>
              <a:buChar char=""/>
            </a:pPr>
            <a:r>
              <a:rPr lang="en-IN" sz="3200">
                <a:solidFill>
                  <a:srgbClr val="000000"/>
                </a:solidFill>
                <a:latin typeface="Arial"/>
              </a:rPr>
              <a:t>A </a:t>
            </a:r>
            <a:r>
              <a:rPr lang="en-IN" sz="3200" b="1">
                <a:solidFill>
                  <a:srgbClr val="000000"/>
                </a:solidFill>
                <a:latin typeface="Arial"/>
              </a:rPr>
              <a:t>logic gate</a:t>
            </a:r>
            <a:r>
              <a:rPr lang="en-IN" sz="3200">
                <a:solidFill>
                  <a:srgbClr val="000000"/>
                </a:solidFill>
                <a:latin typeface="Arial"/>
              </a:rPr>
              <a:t> is an elementary building block of a digital circuit. </a:t>
            </a:r>
            <a:endParaRPr/>
          </a:p>
          <a:p>
            <a:pPr>
              <a:buSzPct val="45000"/>
              <a:buFont typeface="StarSymbol"/>
              <a:buChar char=""/>
            </a:pPr>
            <a:r>
              <a:rPr lang="en-IN" sz="3200">
                <a:solidFill>
                  <a:srgbClr val="000000"/>
                </a:solidFill>
                <a:latin typeface="Arial"/>
              </a:rPr>
              <a:t>Most logic gates have two inputs and one output.</a:t>
            </a:r>
            <a:endParaRPr/>
          </a:p>
          <a:p>
            <a:pPr>
              <a:buSzPct val="45000"/>
              <a:buFont typeface="StarSymbol"/>
              <a:buChar char=""/>
            </a:pPr>
            <a:r>
              <a:rPr lang="en-IN" sz="3200">
                <a:solidFill>
                  <a:srgbClr val="000000"/>
                </a:solidFill>
                <a:latin typeface="Arial"/>
              </a:rPr>
              <a:t> At any given moment, every terminal is in one of the two binary conditions</a:t>
            </a:r>
            <a:r>
              <a:rPr lang="en-IN" sz="3200" b="1">
                <a:solidFill>
                  <a:srgbClr val="000000"/>
                </a:solidFill>
                <a:latin typeface="Arial"/>
              </a:rPr>
              <a:t> low (0)</a:t>
            </a:r>
            <a:r>
              <a:rPr lang="en-IN" sz="3200">
                <a:solidFill>
                  <a:srgbClr val="000000"/>
                </a:solidFill>
                <a:latin typeface="Arial"/>
              </a:rPr>
              <a:t> or </a:t>
            </a:r>
            <a:r>
              <a:rPr lang="en-IN" sz="3200" b="1">
                <a:solidFill>
                  <a:srgbClr val="000000"/>
                </a:solidFill>
                <a:latin typeface="Arial"/>
              </a:rPr>
              <a:t>high (1),</a:t>
            </a:r>
            <a:r>
              <a:rPr lang="en-IN" sz="3200">
                <a:solidFill>
                  <a:srgbClr val="000000"/>
                </a:solidFill>
                <a:latin typeface="Arial"/>
              </a:rPr>
              <a:t> represented by different voltage levels. </a:t>
            </a:r>
            <a:endParaRPr/>
          </a:p>
          <a:p>
            <a:pPr>
              <a:buSzPct val="45000"/>
              <a:buFont typeface="StarSymbol"/>
              <a:buChar char=""/>
            </a:pPr>
            <a:r>
              <a:rPr lang="en-IN" sz="3200">
                <a:solidFill>
                  <a:srgbClr val="000000"/>
                </a:solidFill>
                <a:latin typeface="Arial"/>
              </a:rPr>
              <a:t>There are seven  logic gates: </a:t>
            </a:r>
            <a:endParaRPr/>
          </a:p>
          <a:p>
            <a:r>
              <a:rPr lang="en-IN" sz="3200">
                <a:solidFill>
                  <a:srgbClr val="000000"/>
                </a:solidFill>
                <a:latin typeface="Arial"/>
              </a:rPr>
              <a:t>           </a:t>
            </a:r>
            <a:r>
              <a:rPr lang="en-IN" sz="3200">
                <a:solidFill>
                  <a:srgbClr val="0066FF"/>
                </a:solidFill>
                <a:latin typeface="Arial"/>
              </a:rPr>
              <a:t>AND</a:t>
            </a:r>
            <a:endParaRPr/>
          </a:p>
          <a:p>
            <a:r>
              <a:rPr lang="en-IN" sz="3200">
                <a:solidFill>
                  <a:srgbClr val="0066FF"/>
                </a:solidFill>
                <a:latin typeface="Arial"/>
              </a:rPr>
              <a:t>           OR</a:t>
            </a:r>
            <a:endParaRPr/>
          </a:p>
          <a:p>
            <a:r>
              <a:rPr lang="en-IN" sz="3200">
                <a:solidFill>
                  <a:srgbClr val="0066FF"/>
                </a:solidFill>
                <a:latin typeface="Arial"/>
              </a:rPr>
              <a:t>           NOT</a:t>
            </a:r>
            <a:endParaRPr/>
          </a:p>
          <a:p>
            <a:r>
              <a:rPr lang="en-IN" sz="3200">
                <a:solidFill>
                  <a:srgbClr val="0066FF"/>
                </a:solidFill>
                <a:latin typeface="Arial"/>
              </a:rPr>
              <a:t>           XOR </a:t>
            </a:r>
            <a:endParaRPr/>
          </a:p>
          <a:p>
            <a:r>
              <a:rPr lang="en-IN" sz="3200">
                <a:solidFill>
                  <a:srgbClr val="0066FF"/>
                </a:solidFill>
                <a:latin typeface="Arial"/>
              </a:rPr>
              <a:t>           NAND </a:t>
            </a:r>
            <a:endParaRPr/>
          </a:p>
          <a:p>
            <a:r>
              <a:rPr lang="en-IN" sz="3200">
                <a:solidFill>
                  <a:srgbClr val="0066FF"/>
                </a:solidFill>
                <a:latin typeface="Arial"/>
              </a:rPr>
              <a:t>           NOR  and XNOR.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Shape 1"/>
          <p:cNvSpPr txBox="1"/>
          <p:nvPr/>
        </p:nvSpPr>
        <p:spPr>
          <a:xfrm>
            <a:off x="936000" y="2520000"/>
            <a:ext cx="8208000" cy="1777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/>
            <a:r>
              <a:rPr lang="en-IN" sz="3600" b="1">
                <a:solidFill>
                  <a:srgbClr val="FF3333"/>
                </a:solidFill>
                <a:latin typeface="Arial"/>
              </a:rPr>
              <a:t>Boolean Algebra Theorems and Laws</a:t>
            </a:r>
            <a:endParaRPr/>
          </a:p>
          <a:p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extShape 1"/>
          <p:cNvSpPr txBox="1"/>
          <p:nvPr/>
        </p:nvSpPr>
        <p:spPr>
          <a:xfrm>
            <a:off x="792000" y="792000"/>
            <a:ext cx="8568000" cy="59767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IN" sz="2800" b="1">
                <a:solidFill>
                  <a:srgbClr val="FF3333"/>
                </a:solidFill>
                <a:latin typeface="Arial"/>
              </a:rPr>
              <a:t>1. Commutative Law </a:t>
            </a:r>
            <a:endParaRPr/>
          </a:p>
          <a:p>
            <a:r>
              <a:rPr lang="en-IN" sz="2800" b="1">
                <a:latin typeface="Arial"/>
              </a:rPr>
              <a:t>         </a:t>
            </a:r>
            <a:endParaRPr/>
          </a:p>
          <a:p>
            <a:r>
              <a:rPr lang="en-IN" sz="2800" b="1" i="1">
                <a:latin typeface="Arial"/>
              </a:rPr>
              <a:t>                   </a:t>
            </a:r>
            <a:r>
              <a:rPr lang="en-IN" sz="2800" i="1">
                <a:latin typeface="Arial"/>
              </a:rPr>
              <a:t>A+B = B+A</a:t>
            </a:r>
            <a:endParaRPr/>
          </a:p>
          <a:p>
            <a:endParaRPr/>
          </a:p>
          <a:p>
            <a:r>
              <a:rPr lang="en-IN" sz="2800" b="1">
                <a:solidFill>
                  <a:srgbClr val="FF3333"/>
                </a:solidFill>
                <a:latin typeface="Arial"/>
              </a:rPr>
              <a:t>2. Associative Law</a:t>
            </a:r>
            <a:endParaRPr/>
          </a:p>
          <a:p>
            <a:endParaRPr/>
          </a:p>
          <a:p>
            <a:endParaRPr/>
          </a:p>
          <a:p>
            <a:endParaRPr/>
          </a:p>
          <a:p>
            <a:endParaRPr/>
          </a:p>
          <a:p>
            <a:endParaRPr/>
          </a:p>
          <a:p>
            <a:r>
              <a:rPr lang="en-IN" sz="2800" b="1">
                <a:solidFill>
                  <a:srgbClr val="FF3333"/>
                </a:solidFill>
                <a:latin typeface="Arial"/>
              </a:rPr>
              <a:t>3. Distributive Law</a:t>
            </a:r>
            <a:endParaRPr/>
          </a:p>
          <a:p>
            <a:r>
              <a:rPr lang="en-IN" sz="2400">
                <a:latin typeface="Arial"/>
              </a:rPr>
              <a:t>    This law is composed of two operators, AND and OR.</a:t>
            </a:r>
            <a:endParaRPr/>
          </a:p>
          <a:p>
            <a:endParaRPr/>
          </a:p>
          <a:p>
            <a:endParaRPr/>
          </a:p>
          <a:p>
            <a:endParaRPr/>
          </a:p>
          <a:p>
            <a:endParaRPr/>
          </a:p>
        </p:txBody>
      </p:sp>
      <p:pic>
        <p:nvPicPr>
          <p:cNvPr id="64" name="Picture 63"/>
          <p:cNvPicPr/>
          <p:nvPr/>
        </p:nvPicPr>
        <p:blipFill>
          <a:blip r:embed="rId2"/>
          <a:stretch/>
        </p:blipFill>
        <p:spPr>
          <a:xfrm>
            <a:off x="2675520" y="3024000"/>
            <a:ext cx="4596480" cy="988200"/>
          </a:xfrm>
          <a:prstGeom prst="rect">
            <a:avLst/>
          </a:prstGeom>
          <a:ln>
            <a:noFill/>
          </a:ln>
        </p:spPr>
      </p:pic>
      <p:pic>
        <p:nvPicPr>
          <p:cNvPr id="65" name="Picture 64"/>
          <p:cNvPicPr/>
          <p:nvPr/>
        </p:nvPicPr>
        <p:blipFill>
          <a:blip r:embed="rId3"/>
          <a:stretch/>
        </p:blipFill>
        <p:spPr>
          <a:xfrm>
            <a:off x="2870640" y="5760000"/>
            <a:ext cx="4366800" cy="432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extShape 1"/>
          <p:cNvSpPr txBox="1"/>
          <p:nvPr/>
        </p:nvSpPr>
        <p:spPr>
          <a:xfrm>
            <a:off x="1065600" y="245520"/>
            <a:ext cx="8510400" cy="81799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IN" sz="3200" b="1">
                <a:solidFill>
                  <a:srgbClr val="FF3333"/>
                </a:solidFill>
                <a:latin typeface="Arial"/>
              </a:rPr>
              <a:t>5. AND Laws</a:t>
            </a:r>
            <a:endParaRPr/>
          </a:p>
          <a:p>
            <a:r>
              <a:rPr lang="en-IN" sz="2600">
                <a:latin typeface="Arial"/>
              </a:rPr>
              <a:t>A . 0 = 0       where A can be either 0 or 1. </a:t>
            </a:r>
            <a:endParaRPr/>
          </a:p>
          <a:p>
            <a:r>
              <a:rPr lang="en-IN" sz="2600">
                <a:latin typeface="Arial"/>
              </a:rPr>
              <a:t>A . 1 = A       where A can be either 0 or 1. </a:t>
            </a:r>
            <a:endParaRPr/>
          </a:p>
          <a:p>
            <a:r>
              <a:rPr lang="en-IN" sz="2600">
                <a:latin typeface="Arial"/>
              </a:rPr>
              <a:t>A . A = A       where A can be either 0 or 1. </a:t>
            </a:r>
            <a:endParaRPr/>
          </a:p>
          <a:p>
            <a:r>
              <a:rPr lang="en-IN" sz="2600">
                <a:latin typeface="Arial"/>
              </a:rPr>
              <a:t>A . Ā = 0       where A can be either 0 or 1.</a:t>
            </a:r>
            <a:endParaRPr/>
          </a:p>
          <a:p>
            <a:endParaRPr/>
          </a:p>
          <a:p>
            <a:r>
              <a:rPr lang="en-IN" sz="2800" b="1">
                <a:solidFill>
                  <a:srgbClr val="FF3333"/>
                </a:solidFill>
                <a:latin typeface="Arial"/>
              </a:rPr>
              <a:t>6. OR Laws</a:t>
            </a:r>
            <a:endParaRPr/>
          </a:p>
          <a:p>
            <a:r>
              <a:rPr lang="en-IN" sz="2600">
                <a:latin typeface="Arial"/>
              </a:rPr>
              <a:t>A + 0 = A    where A can be either 0 or 1. </a:t>
            </a:r>
            <a:endParaRPr/>
          </a:p>
          <a:p>
            <a:r>
              <a:rPr lang="en-IN" sz="2600">
                <a:latin typeface="Arial"/>
              </a:rPr>
              <a:t>A + 1 = 1    where A can be either 0 or 1. </a:t>
            </a:r>
            <a:endParaRPr/>
          </a:p>
          <a:p>
            <a:r>
              <a:rPr lang="en-IN" sz="2600">
                <a:latin typeface="Arial"/>
              </a:rPr>
              <a:t>A + Ā = 1</a:t>
            </a:r>
            <a:endParaRPr/>
          </a:p>
          <a:p>
            <a:r>
              <a:rPr lang="en-IN" sz="2600">
                <a:latin typeface="Arial"/>
              </a:rPr>
              <a:t> A + A = A</a:t>
            </a:r>
            <a:endParaRPr/>
          </a:p>
          <a:p>
            <a:r>
              <a:rPr lang="en-IN" sz="2800" b="1">
                <a:solidFill>
                  <a:srgbClr val="FF3333"/>
                </a:solidFill>
                <a:latin typeface="Arial"/>
              </a:rPr>
              <a:t>7. Inversion Law</a:t>
            </a:r>
            <a:endParaRPr/>
          </a:p>
          <a:p>
            <a:r>
              <a:rPr lang="en-IN" sz="2600">
                <a:solidFill>
                  <a:srgbClr val="000000"/>
                </a:solidFill>
                <a:latin typeface="Arial"/>
              </a:rPr>
              <a:t> </a:t>
            </a:r>
            <a:endParaRPr/>
          </a:p>
          <a:p>
            <a:r>
              <a:rPr lang="en-IN" sz="2600">
                <a:solidFill>
                  <a:srgbClr val="000000"/>
                </a:solidFill>
                <a:latin typeface="Arial"/>
              </a:rPr>
              <a:t>  A  = A</a:t>
            </a:r>
            <a:endParaRPr/>
          </a:p>
          <a:p>
            <a:endParaRPr/>
          </a:p>
          <a:p>
            <a:endParaRPr/>
          </a:p>
        </p:txBody>
      </p:sp>
      <p:sp>
        <p:nvSpPr>
          <p:cNvPr id="67" name="Line 2"/>
          <p:cNvSpPr/>
          <p:nvPr/>
        </p:nvSpPr>
        <p:spPr>
          <a:xfrm>
            <a:off x="1296000" y="6912000"/>
            <a:ext cx="216000" cy="0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/>
          <a:lstStyle/>
          <a:p>
            <a:endParaRPr lang="en-IN"/>
          </a:p>
        </p:txBody>
      </p:sp>
      <p:sp>
        <p:nvSpPr>
          <p:cNvPr id="68" name="Line 3"/>
          <p:cNvSpPr/>
          <p:nvPr/>
        </p:nvSpPr>
        <p:spPr>
          <a:xfrm>
            <a:off x="1296000" y="6768000"/>
            <a:ext cx="216000" cy="0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extShape 1"/>
          <p:cNvSpPr txBox="1"/>
          <p:nvPr/>
        </p:nvSpPr>
        <p:spPr>
          <a:xfrm>
            <a:off x="628560" y="604080"/>
            <a:ext cx="8640000" cy="7826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IN" sz="2800" b="1">
                <a:solidFill>
                  <a:srgbClr val="FF3333"/>
                </a:solidFill>
                <a:latin typeface="Arial"/>
              </a:rPr>
              <a:t>8. Absorption Law</a:t>
            </a:r>
            <a:endParaRPr/>
          </a:p>
          <a:p>
            <a:endParaRPr/>
          </a:p>
        </p:txBody>
      </p:sp>
      <p:pic>
        <p:nvPicPr>
          <p:cNvPr id="70" name="Picture 69"/>
          <p:cNvPicPr/>
          <p:nvPr/>
        </p:nvPicPr>
        <p:blipFill>
          <a:blip r:embed="rId2"/>
          <a:stretch/>
        </p:blipFill>
        <p:spPr>
          <a:xfrm>
            <a:off x="1911960" y="1296000"/>
            <a:ext cx="2586240" cy="504000"/>
          </a:xfrm>
          <a:prstGeom prst="rect">
            <a:avLst/>
          </a:prstGeom>
          <a:ln>
            <a:noFill/>
          </a:ln>
        </p:spPr>
      </p:pic>
      <p:pic>
        <p:nvPicPr>
          <p:cNvPr id="71" name="Picture 70"/>
          <p:cNvPicPr/>
          <p:nvPr/>
        </p:nvPicPr>
        <p:blipFill>
          <a:blip r:embed="rId3"/>
          <a:stretch/>
        </p:blipFill>
        <p:spPr>
          <a:xfrm>
            <a:off x="760680" y="2298240"/>
            <a:ext cx="8671320" cy="37497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22093A6-179E-C7CF-2BEC-F119B8E293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1629" y="327395"/>
            <a:ext cx="9214532" cy="163121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Duality Theorem</a:t>
            </a:r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According to the principle of duality one type of operation can be changed into another type of operation just by interchanging 0 and 1. </a:t>
            </a:r>
            <a:endParaRPr lang="en-US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For example the AND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OR operation can be interchanged by changing the values 0 and 1. This principle is used to reduce the Boolean expressions.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729FA2-8CF1-03EF-DA42-7EC4201EFE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629" y="2662463"/>
            <a:ext cx="2543910" cy="256268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E1560BC-046D-EF42-EF43-FA2068AFD9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7253" y="2337253"/>
            <a:ext cx="6076950" cy="3791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0386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Picture 71"/>
          <p:cNvPicPr/>
          <p:nvPr/>
        </p:nvPicPr>
        <p:blipFill>
          <a:blip r:embed="rId2"/>
          <a:stretch/>
        </p:blipFill>
        <p:spPr>
          <a:xfrm>
            <a:off x="0" y="216000"/>
            <a:ext cx="10008000" cy="7344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Picture 72"/>
          <p:cNvPicPr/>
          <p:nvPr/>
        </p:nvPicPr>
        <p:blipFill>
          <a:blip r:embed="rId2"/>
          <a:stretch/>
        </p:blipFill>
        <p:spPr>
          <a:xfrm>
            <a:off x="216000" y="216000"/>
            <a:ext cx="9576000" cy="7344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extShape 1"/>
          <p:cNvSpPr txBox="1"/>
          <p:nvPr/>
        </p:nvSpPr>
        <p:spPr>
          <a:xfrm>
            <a:off x="432000" y="2287800"/>
            <a:ext cx="8856000" cy="1456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/>
            <a:r>
              <a:rPr lang="en-IN" sz="4800" b="1" i="1" u="sng">
                <a:solidFill>
                  <a:srgbClr val="FF3333"/>
                </a:solidFill>
                <a:latin typeface="Arial"/>
              </a:rPr>
              <a:t>Implementation Using NAND Gate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extShape 1"/>
          <p:cNvSpPr txBox="1"/>
          <p:nvPr/>
        </p:nvSpPr>
        <p:spPr>
          <a:xfrm>
            <a:off x="207720" y="396000"/>
            <a:ext cx="9584280" cy="29455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IN" sz="2400" b="1">
                <a:solidFill>
                  <a:srgbClr val="FF3333"/>
                </a:solidFill>
                <a:latin typeface="Arial"/>
              </a:rPr>
              <a:t>NOT Gate Using NAND Gate</a:t>
            </a:r>
            <a:endParaRPr/>
          </a:p>
          <a:p>
            <a:pPr>
              <a:buSzPct val="45000"/>
              <a:buFont typeface="StarSymbol"/>
              <a:buChar char=""/>
            </a:pPr>
            <a:r>
              <a:rPr lang="en-IN" sz="2400">
                <a:latin typeface="Arial"/>
              </a:rPr>
              <a:t>When, both inputs of a two inputs NAND gate are zero, the output is 1 </a:t>
            </a:r>
            <a:endParaRPr/>
          </a:p>
          <a:p>
            <a:pPr>
              <a:buSzPct val="45000"/>
              <a:buFont typeface="StarSymbol"/>
              <a:buChar char=""/>
            </a:pPr>
            <a:r>
              <a:rPr lang="en-IN" sz="2400">
                <a:latin typeface="Arial"/>
              </a:rPr>
              <a:t>and both inputs of the NAND gate are 1, the output is 0. </a:t>
            </a:r>
            <a:endParaRPr/>
          </a:p>
          <a:p>
            <a:pPr>
              <a:buSzPct val="45000"/>
              <a:buFont typeface="StarSymbol"/>
              <a:buChar char=""/>
            </a:pPr>
            <a:r>
              <a:rPr lang="en-IN" sz="2400">
                <a:latin typeface="Arial"/>
              </a:rPr>
              <a:t>Hence a NOT gate can very easily be realized from NAND gate just by applying common inputs to the NAND gate. This is done by short circuiting all the inputs terminals of a NAND gate. </a:t>
            </a:r>
            <a:endParaRPr/>
          </a:p>
        </p:txBody>
      </p:sp>
      <p:pic>
        <p:nvPicPr>
          <p:cNvPr id="76" name="Picture 75"/>
          <p:cNvPicPr/>
          <p:nvPr/>
        </p:nvPicPr>
        <p:blipFill>
          <a:blip r:embed="rId2"/>
          <a:stretch/>
        </p:blipFill>
        <p:spPr>
          <a:xfrm>
            <a:off x="1944000" y="4015440"/>
            <a:ext cx="6120000" cy="18885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TextShape 1"/>
          <p:cNvSpPr txBox="1"/>
          <p:nvPr/>
        </p:nvSpPr>
        <p:spPr>
          <a:xfrm>
            <a:off x="432000" y="956880"/>
            <a:ext cx="8496000" cy="26431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IN" sz="2400" b="1">
                <a:solidFill>
                  <a:srgbClr val="FF3333"/>
                </a:solidFill>
                <a:latin typeface="Arial"/>
              </a:rPr>
              <a:t>AND Gate Using NAND Gate</a:t>
            </a:r>
            <a:endParaRPr/>
          </a:p>
          <a:p>
            <a:r>
              <a:rPr lang="en-IN" sz="2400">
                <a:latin typeface="Arial"/>
              </a:rPr>
              <a:t> A NOT gate followed by a NAND gate realizes an AND gate. In this case we use the NOT gate which is realized from NAND gate and the logic circuit is shown below, </a:t>
            </a:r>
            <a:endParaRPr/>
          </a:p>
        </p:txBody>
      </p:sp>
      <p:pic>
        <p:nvPicPr>
          <p:cNvPr id="78" name="Picture 77"/>
          <p:cNvPicPr/>
          <p:nvPr/>
        </p:nvPicPr>
        <p:blipFill>
          <a:blip r:embed="rId2"/>
          <a:stretch/>
        </p:blipFill>
        <p:spPr>
          <a:xfrm>
            <a:off x="1944000" y="3816000"/>
            <a:ext cx="5184000" cy="13665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Shape 1"/>
          <p:cNvSpPr txBox="1"/>
          <p:nvPr/>
        </p:nvSpPr>
        <p:spPr>
          <a:xfrm>
            <a:off x="504000" y="639360"/>
            <a:ext cx="8993880" cy="14486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IN" sz="2800" b="1">
                <a:solidFill>
                  <a:srgbClr val="FF3333"/>
                </a:solidFill>
                <a:latin typeface="Arial"/>
              </a:rPr>
              <a:t>A logical inverter</a:t>
            </a:r>
            <a:r>
              <a:rPr lang="en-IN" sz="2800">
                <a:latin typeface="Arial"/>
              </a:rPr>
              <a:t> , sometimes called a </a:t>
            </a:r>
            <a:r>
              <a:rPr lang="en-IN" sz="2800" b="1">
                <a:solidFill>
                  <a:srgbClr val="FF3333"/>
                </a:solidFill>
                <a:latin typeface="Arial"/>
              </a:rPr>
              <a:t>NOT</a:t>
            </a:r>
            <a:r>
              <a:rPr lang="en-IN" sz="2800">
                <a:latin typeface="Arial"/>
              </a:rPr>
              <a:t> gate to differentiate it from other types of electronic inverter devices, has only one input. It reverses the logic state.</a:t>
            </a:r>
            <a:endParaRPr/>
          </a:p>
        </p:txBody>
      </p:sp>
      <p:pic>
        <p:nvPicPr>
          <p:cNvPr id="42" name="Picture 41"/>
          <p:cNvPicPr/>
          <p:nvPr/>
        </p:nvPicPr>
        <p:blipFill>
          <a:blip r:embed="rId2"/>
          <a:stretch/>
        </p:blipFill>
        <p:spPr>
          <a:xfrm>
            <a:off x="952217" y="2649035"/>
            <a:ext cx="4316469" cy="4167360"/>
          </a:xfrm>
          <a:prstGeom prst="rect">
            <a:avLst/>
          </a:prstGeom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2CF97AB-3403-ACB8-A418-EFA54547C5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9782" y="3156629"/>
            <a:ext cx="3143704" cy="3211514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TextShape 1"/>
          <p:cNvSpPr txBox="1"/>
          <p:nvPr/>
        </p:nvSpPr>
        <p:spPr>
          <a:xfrm>
            <a:off x="792000" y="720000"/>
            <a:ext cx="5328000" cy="9277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IN" sz="2400" b="1">
                <a:solidFill>
                  <a:srgbClr val="FF3333"/>
                </a:solidFill>
                <a:latin typeface="Arial"/>
              </a:rPr>
              <a:t>OR Gate from NAND Gate</a:t>
            </a:r>
            <a:endParaRPr/>
          </a:p>
          <a:p>
            <a:endParaRPr/>
          </a:p>
        </p:txBody>
      </p:sp>
      <p:pic>
        <p:nvPicPr>
          <p:cNvPr id="80" name="Picture 79"/>
          <p:cNvPicPr/>
          <p:nvPr/>
        </p:nvPicPr>
        <p:blipFill>
          <a:blip r:embed="rId2"/>
          <a:stretch/>
        </p:blipFill>
        <p:spPr>
          <a:xfrm>
            <a:off x="2376000" y="2736000"/>
            <a:ext cx="5688000" cy="2448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Picture 80"/>
          <p:cNvPicPr/>
          <p:nvPr/>
        </p:nvPicPr>
        <p:blipFill>
          <a:blip r:embed="rId2"/>
          <a:stretch/>
        </p:blipFill>
        <p:spPr>
          <a:xfrm>
            <a:off x="864000" y="936000"/>
            <a:ext cx="8712000" cy="4176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extShape 1"/>
          <p:cNvSpPr txBox="1"/>
          <p:nvPr/>
        </p:nvSpPr>
        <p:spPr>
          <a:xfrm>
            <a:off x="792000" y="864000"/>
            <a:ext cx="7848000" cy="4881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/>
            <a:r>
              <a:rPr lang="en-IN" sz="2800" b="1">
                <a:solidFill>
                  <a:srgbClr val="FF3333"/>
                </a:solidFill>
                <a:latin typeface="Arial"/>
              </a:rPr>
              <a:t>X-OR using NAND Gate</a:t>
            </a:r>
            <a:endParaRPr/>
          </a:p>
        </p:txBody>
      </p:sp>
      <p:pic>
        <p:nvPicPr>
          <p:cNvPr id="83" name="Picture 82"/>
          <p:cNvPicPr/>
          <p:nvPr/>
        </p:nvPicPr>
        <p:blipFill>
          <a:blip r:embed="rId2"/>
          <a:stretch/>
        </p:blipFill>
        <p:spPr>
          <a:xfrm>
            <a:off x="1008000" y="2016000"/>
            <a:ext cx="8496000" cy="4680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TextShape 1"/>
          <p:cNvSpPr txBox="1"/>
          <p:nvPr/>
        </p:nvSpPr>
        <p:spPr>
          <a:xfrm>
            <a:off x="2857680" y="554040"/>
            <a:ext cx="4774320" cy="8859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/>
            <a:r>
              <a:rPr lang="en-IN" sz="2800" b="1">
                <a:solidFill>
                  <a:srgbClr val="FF3333"/>
                </a:solidFill>
                <a:latin typeface="Arial"/>
              </a:rPr>
              <a:t>X-NOR using NAND Gate</a:t>
            </a:r>
            <a:endParaRPr/>
          </a:p>
        </p:txBody>
      </p:sp>
      <p:pic>
        <p:nvPicPr>
          <p:cNvPr id="85" name="Picture 84"/>
          <p:cNvPicPr/>
          <p:nvPr/>
        </p:nvPicPr>
        <p:blipFill>
          <a:blip r:embed="rId2"/>
          <a:stretch/>
        </p:blipFill>
        <p:spPr>
          <a:xfrm>
            <a:off x="432000" y="1800000"/>
            <a:ext cx="9288000" cy="4824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Picture 85"/>
          <p:cNvPicPr/>
          <p:nvPr/>
        </p:nvPicPr>
        <p:blipFill>
          <a:blip r:embed="rId2"/>
          <a:stretch/>
        </p:blipFill>
        <p:spPr>
          <a:xfrm>
            <a:off x="3024000" y="2847960"/>
            <a:ext cx="3312000" cy="1040040"/>
          </a:xfrm>
          <a:prstGeom prst="rect">
            <a:avLst/>
          </a:prstGeom>
          <a:ln>
            <a:noFill/>
          </a:ln>
        </p:spPr>
      </p:pic>
      <p:sp>
        <p:nvSpPr>
          <p:cNvPr id="87" name="TextShape 1"/>
          <p:cNvSpPr txBox="1"/>
          <p:nvPr/>
        </p:nvSpPr>
        <p:spPr>
          <a:xfrm>
            <a:off x="1512000" y="1078200"/>
            <a:ext cx="5112000" cy="8859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IN" sz="2800" b="1">
                <a:solidFill>
                  <a:srgbClr val="FF3333"/>
                </a:solidFill>
                <a:latin typeface="Arial"/>
              </a:rPr>
              <a:t>NOT Gate Using NOR Gate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Picture 87"/>
          <p:cNvPicPr/>
          <p:nvPr/>
        </p:nvPicPr>
        <p:blipFill>
          <a:blip r:embed="rId2"/>
          <a:stretch/>
        </p:blipFill>
        <p:spPr>
          <a:xfrm>
            <a:off x="2304000" y="2664000"/>
            <a:ext cx="5184000" cy="2808000"/>
          </a:xfrm>
          <a:prstGeom prst="rect">
            <a:avLst/>
          </a:prstGeom>
          <a:ln>
            <a:noFill/>
          </a:ln>
        </p:spPr>
      </p:pic>
      <p:sp>
        <p:nvSpPr>
          <p:cNvPr id="89" name="TextShape 1"/>
          <p:cNvSpPr txBox="1"/>
          <p:nvPr/>
        </p:nvSpPr>
        <p:spPr>
          <a:xfrm>
            <a:off x="1224000" y="1006200"/>
            <a:ext cx="5328000" cy="4608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IN" sz="2600" b="1">
                <a:solidFill>
                  <a:srgbClr val="FF3333"/>
                </a:solidFill>
                <a:latin typeface="Arial"/>
              </a:rPr>
              <a:t>AND Gate Using NOR Gate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Picture 89"/>
          <p:cNvPicPr/>
          <p:nvPr/>
        </p:nvPicPr>
        <p:blipFill>
          <a:blip r:embed="rId2"/>
          <a:stretch/>
        </p:blipFill>
        <p:spPr>
          <a:xfrm>
            <a:off x="1296000" y="2160000"/>
            <a:ext cx="7200000" cy="4752000"/>
          </a:xfrm>
          <a:prstGeom prst="rect">
            <a:avLst/>
          </a:prstGeom>
          <a:ln>
            <a:noFill/>
          </a:ln>
        </p:spPr>
      </p:pic>
      <p:sp>
        <p:nvSpPr>
          <p:cNvPr id="91" name="TextShape 1"/>
          <p:cNvSpPr txBox="1"/>
          <p:nvPr/>
        </p:nvSpPr>
        <p:spPr>
          <a:xfrm>
            <a:off x="1224000" y="646200"/>
            <a:ext cx="6192000" cy="4608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IN" sz="2600" b="1">
                <a:solidFill>
                  <a:srgbClr val="FF3333"/>
                </a:solidFill>
                <a:latin typeface="Arial"/>
              </a:rPr>
              <a:t>OR Gate using NOR Gate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Picture 91"/>
          <p:cNvPicPr/>
          <p:nvPr/>
        </p:nvPicPr>
        <p:blipFill>
          <a:blip r:embed="rId2"/>
          <a:stretch/>
        </p:blipFill>
        <p:spPr>
          <a:xfrm>
            <a:off x="981720" y="2304000"/>
            <a:ext cx="8090280" cy="3168000"/>
          </a:xfrm>
          <a:prstGeom prst="rect">
            <a:avLst/>
          </a:prstGeom>
          <a:ln>
            <a:noFill/>
          </a:ln>
        </p:spPr>
      </p:pic>
      <p:sp>
        <p:nvSpPr>
          <p:cNvPr id="93" name="TextShape 1"/>
          <p:cNvSpPr txBox="1"/>
          <p:nvPr/>
        </p:nvSpPr>
        <p:spPr>
          <a:xfrm>
            <a:off x="2160000" y="720000"/>
            <a:ext cx="6192000" cy="5461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IN" sz="3200" b="1">
                <a:solidFill>
                  <a:srgbClr val="FF3333"/>
                </a:solidFill>
                <a:latin typeface="Arial"/>
              </a:rPr>
              <a:t>NAND Gate using NOR Gate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extShape 1"/>
          <p:cNvSpPr txBox="1"/>
          <p:nvPr/>
        </p:nvSpPr>
        <p:spPr>
          <a:xfrm>
            <a:off x="1993680" y="519480"/>
            <a:ext cx="4702320" cy="4885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/>
            <a:r>
              <a:rPr lang="en-IN" sz="2800" b="1">
                <a:solidFill>
                  <a:srgbClr val="FF3333"/>
                </a:solidFill>
                <a:latin typeface="Arial"/>
              </a:rPr>
              <a:t>X-OR using NOR Gate</a:t>
            </a:r>
            <a:endParaRPr/>
          </a:p>
        </p:txBody>
      </p:sp>
      <p:pic>
        <p:nvPicPr>
          <p:cNvPr id="95" name="Picture 94"/>
          <p:cNvPicPr/>
          <p:nvPr/>
        </p:nvPicPr>
        <p:blipFill>
          <a:blip r:embed="rId2"/>
          <a:stretch/>
        </p:blipFill>
        <p:spPr>
          <a:xfrm>
            <a:off x="792000" y="1944000"/>
            <a:ext cx="8712000" cy="4248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TextShape 1"/>
          <p:cNvSpPr txBox="1"/>
          <p:nvPr/>
        </p:nvSpPr>
        <p:spPr>
          <a:xfrm>
            <a:off x="1161720" y="720000"/>
            <a:ext cx="4382280" cy="4885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/>
            <a:r>
              <a:rPr lang="en-IN" sz="2800" b="1">
                <a:solidFill>
                  <a:srgbClr val="FF3333"/>
                </a:solidFill>
                <a:latin typeface="Arial"/>
              </a:rPr>
              <a:t>X-NOR using NOR Gate</a:t>
            </a:r>
            <a:endParaRPr/>
          </a:p>
        </p:txBody>
      </p:sp>
      <p:pic>
        <p:nvPicPr>
          <p:cNvPr id="97" name="Picture 96"/>
          <p:cNvPicPr/>
          <p:nvPr/>
        </p:nvPicPr>
        <p:blipFill>
          <a:blip r:embed="rId2"/>
          <a:stretch/>
        </p:blipFill>
        <p:spPr>
          <a:xfrm>
            <a:off x="576000" y="1872000"/>
            <a:ext cx="9072000" cy="4392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/>
          <p:cNvPicPr/>
          <p:nvPr/>
        </p:nvPicPr>
        <p:blipFill>
          <a:blip r:embed="rId2"/>
          <a:stretch/>
        </p:blipFill>
        <p:spPr>
          <a:xfrm>
            <a:off x="360000" y="1028160"/>
            <a:ext cx="9288000" cy="55724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extShape 1"/>
          <p:cNvSpPr txBox="1"/>
          <p:nvPr/>
        </p:nvSpPr>
        <p:spPr>
          <a:xfrm>
            <a:off x="360000" y="559800"/>
            <a:ext cx="9720000" cy="5056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IN" sz="3200" b="1">
                <a:solidFill>
                  <a:srgbClr val="FF3333"/>
                </a:solidFill>
                <a:latin typeface="Times New Roman"/>
              </a:rPr>
              <a:t>Reduction of Logic expression using Boolean Algebra</a:t>
            </a:r>
            <a:endParaRPr/>
          </a:p>
          <a:p>
            <a:endParaRPr/>
          </a:p>
          <a:p>
            <a:r>
              <a:rPr lang="en-IN" sz="3200">
                <a:latin typeface="Times New Roman"/>
              </a:rPr>
              <a:t>Simplify thr following expressions with boolean laws:</a:t>
            </a:r>
            <a:endParaRPr/>
          </a:p>
          <a:p>
            <a:endParaRPr/>
          </a:p>
          <a:p>
            <a:r>
              <a:rPr lang="en-IN" sz="3200">
                <a:latin typeface="Times New Roman"/>
              </a:rPr>
              <a:t>1.  Y = AB + AB + AC + AC</a:t>
            </a:r>
            <a:endParaRPr/>
          </a:p>
          <a:p>
            <a:endParaRPr/>
          </a:p>
          <a:p>
            <a:r>
              <a:rPr lang="en-IN" sz="3200">
                <a:latin typeface="Times New Roman"/>
              </a:rPr>
              <a:t>2.  Y = ABC ( ABC + ABC + ABC )</a:t>
            </a:r>
            <a:endParaRPr/>
          </a:p>
          <a:p>
            <a:endParaRPr/>
          </a:p>
          <a:p>
            <a:r>
              <a:rPr lang="en-IN" sz="3200">
                <a:latin typeface="Times New Roman"/>
              </a:rPr>
              <a:t>3.  Y = A ( A+C )( A B +C )</a:t>
            </a:r>
            <a:endParaRPr/>
          </a:p>
          <a:p>
            <a:endParaRPr/>
          </a:p>
        </p:txBody>
      </p:sp>
      <p:sp>
        <p:nvSpPr>
          <p:cNvPr id="99" name="Line 2"/>
          <p:cNvSpPr/>
          <p:nvPr/>
        </p:nvSpPr>
        <p:spPr>
          <a:xfrm>
            <a:off x="2880000" y="2376000"/>
            <a:ext cx="216000" cy="0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/>
          <a:lstStyle/>
          <a:p>
            <a:endParaRPr lang="en-IN"/>
          </a:p>
        </p:txBody>
      </p:sp>
      <p:sp>
        <p:nvSpPr>
          <p:cNvPr id="100" name="Line 3"/>
          <p:cNvSpPr/>
          <p:nvPr/>
        </p:nvSpPr>
        <p:spPr>
          <a:xfrm>
            <a:off x="3600000" y="2376000"/>
            <a:ext cx="216000" cy="0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/>
          <a:lstStyle/>
          <a:p>
            <a:endParaRPr lang="en-IN"/>
          </a:p>
        </p:txBody>
      </p:sp>
      <p:sp>
        <p:nvSpPr>
          <p:cNvPr id="101" name="Line 4"/>
          <p:cNvSpPr/>
          <p:nvPr/>
        </p:nvSpPr>
        <p:spPr>
          <a:xfrm>
            <a:off x="4608000" y="2376000"/>
            <a:ext cx="144000" cy="0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/>
          <a:lstStyle/>
          <a:p>
            <a:endParaRPr lang="en-IN"/>
          </a:p>
        </p:txBody>
      </p:sp>
      <p:sp>
        <p:nvSpPr>
          <p:cNvPr id="102" name="Line 5"/>
          <p:cNvSpPr/>
          <p:nvPr/>
        </p:nvSpPr>
        <p:spPr>
          <a:xfrm>
            <a:off x="4896000" y="2376000"/>
            <a:ext cx="216000" cy="0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/>
          <a:lstStyle/>
          <a:p>
            <a:endParaRPr lang="en-IN"/>
          </a:p>
        </p:txBody>
      </p:sp>
      <p:sp>
        <p:nvSpPr>
          <p:cNvPr id="103" name="Line 6"/>
          <p:cNvSpPr/>
          <p:nvPr/>
        </p:nvSpPr>
        <p:spPr>
          <a:xfrm>
            <a:off x="3312000" y="3312000"/>
            <a:ext cx="216000" cy="0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/>
          <a:lstStyle/>
          <a:p>
            <a:endParaRPr lang="en-IN"/>
          </a:p>
        </p:txBody>
      </p:sp>
      <p:sp>
        <p:nvSpPr>
          <p:cNvPr id="104" name="Line 7"/>
          <p:cNvSpPr/>
          <p:nvPr/>
        </p:nvSpPr>
        <p:spPr>
          <a:xfrm>
            <a:off x="4248000" y="3312000"/>
            <a:ext cx="216000" cy="0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/>
          <a:lstStyle/>
          <a:p>
            <a:endParaRPr lang="en-IN"/>
          </a:p>
        </p:txBody>
      </p:sp>
      <p:sp>
        <p:nvSpPr>
          <p:cNvPr id="105" name="Line 8"/>
          <p:cNvSpPr/>
          <p:nvPr/>
        </p:nvSpPr>
        <p:spPr>
          <a:xfrm>
            <a:off x="5256000" y="3312000"/>
            <a:ext cx="216000" cy="0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/>
          <a:lstStyle/>
          <a:p>
            <a:endParaRPr lang="en-IN"/>
          </a:p>
        </p:txBody>
      </p:sp>
      <p:sp>
        <p:nvSpPr>
          <p:cNvPr id="106" name="Line 9"/>
          <p:cNvSpPr/>
          <p:nvPr/>
        </p:nvSpPr>
        <p:spPr>
          <a:xfrm>
            <a:off x="2232000" y="4248000"/>
            <a:ext cx="216000" cy="0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/>
          <a:lstStyle/>
          <a:p>
            <a:endParaRPr lang="en-IN"/>
          </a:p>
        </p:txBody>
      </p:sp>
      <p:sp>
        <p:nvSpPr>
          <p:cNvPr id="107" name="Line 10"/>
          <p:cNvSpPr/>
          <p:nvPr/>
        </p:nvSpPr>
        <p:spPr>
          <a:xfrm>
            <a:off x="3528000" y="4248000"/>
            <a:ext cx="216000" cy="0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/>
          <a:lstStyle/>
          <a:p>
            <a:endParaRPr lang="en-IN"/>
          </a:p>
        </p:txBody>
      </p:sp>
      <p:sp>
        <p:nvSpPr>
          <p:cNvPr id="108" name="Line 11"/>
          <p:cNvSpPr/>
          <p:nvPr/>
        </p:nvSpPr>
        <p:spPr>
          <a:xfrm>
            <a:off x="4392000" y="4248000"/>
            <a:ext cx="216000" cy="0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TextShape 1"/>
          <p:cNvSpPr txBox="1"/>
          <p:nvPr/>
        </p:nvSpPr>
        <p:spPr>
          <a:xfrm>
            <a:off x="576000" y="864000"/>
            <a:ext cx="9000000" cy="46047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/>
            <a:r>
              <a:rPr lang="en-IN" sz="3600" b="1">
                <a:solidFill>
                  <a:srgbClr val="FF3333"/>
                </a:solidFill>
                <a:latin typeface="Times New Roman"/>
              </a:rPr>
              <a:t>Circuit Realization</a:t>
            </a:r>
            <a:endParaRPr/>
          </a:p>
          <a:p>
            <a:pPr algn="ctr"/>
            <a:endParaRPr/>
          </a:p>
          <a:p>
            <a:endParaRPr/>
          </a:p>
          <a:p>
            <a:r>
              <a:rPr lang="en-IN" sz="3200">
                <a:solidFill>
                  <a:srgbClr val="0000FF"/>
                </a:solidFill>
                <a:latin typeface="Times New Roman"/>
              </a:rPr>
              <a:t>1.  Draw the logical circuit for Y = AB + AB</a:t>
            </a:r>
            <a:endParaRPr/>
          </a:p>
          <a:p>
            <a:endParaRPr/>
          </a:p>
          <a:p>
            <a:r>
              <a:rPr lang="en-IN" sz="3200">
                <a:solidFill>
                  <a:srgbClr val="0000FF"/>
                </a:solidFill>
                <a:latin typeface="Times New Roman"/>
              </a:rPr>
              <a:t>2.  Draw the logical circuit for Y = A + BC + AB</a:t>
            </a:r>
            <a:endParaRPr/>
          </a:p>
          <a:p>
            <a:endParaRPr/>
          </a:p>
          <a:p>
            <a:r>
              <a:rPr lang="en-IN" sz="3200">
                <a:solidFill>
                  <a:srgbClr val="0000FF"/>
                </a:solidFill>
                <a:latin typeface="Times New Roman"/>
              </a:rPr>
              <a:t>3. Draw the logical circuit for Y = ABC + AB + AC</a:t>
            </a:r>
            <a:endParaRPr/>
          </a:p>
        </p:txBody>
      </p:sp>
      <p:sp>
        <p:nvSpPr>
          <p:cNvPr id="110" name="Line 2"/>
          <p:cNvSpPr/>
          <p:nvPr/>
        </p:nvSpPr>
        <p:spPr>
          <a:xfrm>
            <a:off x="6696000" y="2304000"/>
            <a:ext cx="216000" cy="0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/>
          <a:lstStyle/>
          <a:p>
            <a:endParaRPr lang="en-IN"/>
          </a:p>
        </p:txBody>
      </p:sp>
      <p:sp>
        <p:nvSpPr>
          <p:cNvPr id="111" name="Line 3"/>
          <p:cNvSpPr/>
          <p:nvPr/>
        </p:nvSpPr>
        <p:spPr>
          <a:xfrm>
            <a:off x="7380360" y="2304000"/>
            <a:ext cx="216000" cy="0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/>
          <a:lstStyle/>
          <a:p>
            <a:endParaRPr lang="en-IN"/>
          </a:p>
        </p:txBody>
      </p:sp>
      <p:sp>
        <p:nvSpPr>
          <p:cNvPr id="112" name="Line 4"/>
          <p:cNvSpPr/>
          <p:nvPr/>
        </p:nvSpPr>
        <p:spPr>
          <a:xfrm>
            <a:off x="6408000" y="3240000"/>
            <a:ext cx="216000" cy="0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/>
          <a:lstStyle/>
          <a:p>
            <a:endParaRPr lang="en-IN"/>
          </a:p>
        </p:txBody>
      </p:sp>
      <p:sp>
        <p:nvSpPr>
          <p:cNvPr id="113" name="Line 5"/>
          <p:cNvSpPr/>
          <p:nvPr/>
        </p:nvSpPr>
        <p:spPr>
          <a:xfrm>
            <a:off x="7416000" y="3240000"/>
            <a:ext cx="216000" cy="0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/>
          <a:lstStyle/>
          <a:p>
            <a:endParaRPr lang="en-IN"/>
          </a:p>
        </p:txBody>
      </p:sp>
      <p:sp>
        <p:nvSpPr>
          <p:cNvPr id="114" name="Line 6"/>
          <p:cNvSpPr/>
          <p:nvPr/>
        </p:nvSpPr>
        <p:spPr>
          <a:xfrm>
            <a:off x="8064000" y="3240000"/>
            <a:ext cx="216000" cy="0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/>
          <a:lstStyle/>
          <a:p>
            <a:endParaRPr lang="en-IN"/>
          </a:p>
        </p:txBody>
      </p:sp>
      <p:sp>
        <p:nvSpPr>
          <p:cNvPr id="115" name="Line 7"/>
          <p:cNvSpPr/>
          <p:nvPr/>
        </p:nvSpPr>
        <p:spPr>
          <a:xfrm>
            <a:off x="6336000" y="4176000"/>
            <a:ext cx="216000" cy="0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/>
          <a:lstStyle/>
          <a:p>
            <a:endParaRPr lang="en-IN"/>
          </a:p>
        </p:txBody>
      </p:sp>
      <p:sp>
        <p:nvSpPr>
          <p:cNvPr id="116" name="Line 8"/>
          <p:cNvSpPr/>
          <p:nvPr/>
        </p:nvSpPr>
        <p:spPr>
          <a:xfrm>
            <a:off x="7848000" y="4176000"/>
            <a:ext cx="216000" cy="0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/>
          <a:lstStyle/>
          <a:p>
            <a:endParaRPr lang="en-IN"/>
          </a:p>
        </p:txBody>
      </p:sp>
      <p:sp>
        <p:nvSpPr>
          <p:cNvPr id="117" name="Line 9"/>
          <p:cNvSpPr/>
          <p:nvPr/>
        </p:nvSpPr>
        <p:spPr>
          <a:xfrm>
            <a:off x="8568000" y="4176000"/>
            <a:ext cx="432000" cy="0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Picture 117"/>
          <p:cNvPicPr/>
          <p:nvPr/>
        </p:nvPicPr>
        <p:blipFill>
          <a:blip r:embed="rId2"/>
          <a:stretch/>
        </p:blipFill>
        <p:spPr>
          <a:xfrm>
            <a:off x="1296000" y="1152000"/>
            <a:ext cx="5832000" cy="2664000"/>
          </a:xfrm>
          <a:prstGeom prst="rect">
            <a:avLst/>
          </a:prstGeom>
          <a:ln>
            <a:noFill/>
          </a:ln>
        </p:spPr>
      </p:pic>
      <p:sp>
        <p:nvSpPr>
          <p:cNvPr id="119" name="TextShape 1"/>
          <p:cNvSpPr txBox="1"/>
          <p:nvPr/>
        </p:nvSpPr>
        <p:spPr>
          <a:xfrm>
            <a:off x="1008000" y="266040"/>
            <a:ext cx="7632000" cy="8859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IN" sz="2800" b="1">
                <a:solidFill>
                  <a:srgbClr val="FF3333"/>
                </a:solidFill>
                <a:latin typeface="Arial"/>
              </a:rPr>
              <a:t>Write logic equation for following circuit</a:t>
            </a:r>
            <a:endParaRPr/>
          </a:p>
        </p:txBody>
      </p:sp>
      <p:pic>
        <p:nvPicPr>
          <p:cNvPr id="120" name="Picture 119"/>
          <p:cNvPicPr/>
          <p:nvPr/>
        </p:nvPicPr>
        <p:blipFill>
          <a:blip r:embed="rId3"/>
          <a:stretch/>
        </p:blipFill>
        <p:spPr>
          <a:xfrm>
            <a:off x="936000" y="3960000"/>
            <a:ext cx="7344000" cy="3168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1A8E813-21A3-5FC8-3070-7A303A733D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487" y="297335"/>
            <a:ext cx="9002484" cy="5493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84275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DE2EB4E-3399-872E-7EC1-5EAC19BC48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071" y="374441"/>
            <a:ext cx="9046482" cy="5373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52665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B7747BC-87F6-99A5-61D0-46F635CE8F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130"/>
          <a:stretch/>
        </p:blipFill>
        <p:spPr>
          <a:xfrm>
            <a:off x="528" y="-1"/>
            <a:ext cx="10079567" cy="6945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97755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3EB294D-40EF-D025-849E-27F681E47D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0080625" cy="7559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77841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B31E2F5-9D3D-E53F-2863-63AEE4B672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512" y="122237"/>
            <a:ext cx="975360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03454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801453A-8476-5C56-5D82-7E4BDD93C3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657" y="340149"/>
            <a:ext cx="9252857" cy="6692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05990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AFFCCE1-5CB2-5AAA-1FA1-85D08FD976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037" y="402771"/>
            <a:ext cx="973455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6666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3"/>
          <p:cNvPicPr/>
          <p:nvPr/>
        </p:nvPicPr>
        <p:blipFill>
          <a:blip r:embed="rId2"/>
          <a:stretch/>
        </p:blipFill>
        <p:spPr>
          <a:xfrm>
            <a:off x="2030365" y="2781257"/>
            <a:ext cx="5056235" cy="4011429"/>
          </a:xfrm>
          <a:prstGeom prst="rect">
            <a:avLst/>
          </a:prstGeom>
          <a:ln>
            <a:noFill/>
          </a:ln>
        </p:spPr>
      </p:pic>
      <p:sp>
        <p:nvSpPr>
          <p:cNvPr id="45" name="TextShape 1"/>
          <p:cNvSpPr txBox="1"/>
          <p:nvPr/>
        </p:nvSpPr>
        <p:spPr>
          <a:xfrm>
            <a:off x="360000" y="504000"/>
            <a:ext cx="9504000" cy="20160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IN" sz="2800">
                <a:latin typeface="Arial"/>
              </a:rPr>
              <a:t>A Logic </a:t>
            </a:r>
            <a:r>
              <a:rPr lang="en-IN" sz="2800" b="1">
                <a:solidFill>
                  <a:srgbClr val="FF3333"/>
                </a:solidFill>
                <a:latin typeface="Arial"/>
              </a:rPr>
              <a:t>AND</a:t>
            </a:r>
            <a:r>
              <a:rPr lang="en-IN" sz="2800">
                <a:latin typeface="Arial"/>
              </a:rPr>
              <a:t> Gate is a type of digital logic gate that has an output which is normally at logic level “0” and only goes “HIGH” to a logic level “1” when ALL of its inputs are at logic level “1”.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33BADE5-C47D-129F-8036-7E22484866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191" y="544285"/>
            <a:ext cx="8530241" cy="6128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90695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FE6E80B-392B-EF4D-511C-8AF398C7CF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512" y="122237"/>
            <a:ext cx="975360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56079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7A5C561-2AE9-2F05-82E1-42484BADE0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512" y="122237"/>
            <a:ext cx="975360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09244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E83ED31-96E7-211E-BEF0-6487541321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512" y="122237"/>
            <a:ext cx="975360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94424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3932DCE-C8E7-CAA4-04A0-5308294D1D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512" y="122237"/>
            <a:ext cx="975360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72365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FDF33CB-5ED9-F4C7-59FB-DBADCF09BF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512" y="122237"/>
            <a:ext cx="975360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3432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B31E3C6-3AEA-C27C-2968-6870C65C28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512" y="122237"/>
            <a:ext cx="975360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75082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19687DA-2299-78DC-9631-7C734B21CE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373"/>
          <a:stretch/>
        </p:blipFill>
        <p:spPr>
          <a:xfrm>
            <a:off x="979715" y="1713592"/>
            <a:ext cx="7826828" cy="523149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575CFF5-3395-EEE3-E79F-DA72A7423A21}"/>
              </a:ext>
            </a:extLst>
          </p:cNvPr>
          <p:cNvSpPr txBox="1"/>
          <p:nvPr/>
        </p:nvSpPr>
        <p:spPr>
          <a:xfrm>
            <a:off x="1513114" y="609600"/>
            <a:ext cx="6422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rgbClr val="0070C0"/>
                </a:solidFill>
              </a:rPr>
              <a:t>TTL NAND Gate with Totem Pole Output</a:t>
            </a:r>
          </a:p>
        </p:txBody>
      </p:sp>
    </p:spTree>
    <p:extLst>
      <p:ext uri="{BB962C8B-B14F-4D97-AF65-F5344CB8AC3E}">
        <p14:creationId xmlns:p14="http://schemas.microsoft.com/office/powerpoint/2010/main" val="380827955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88B4D4F-E92D-175B-C98D-6A9408D458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710"/>
          <a:stretch/>
        </p:blipFill>
        <p:spPr>
          <a:xfrm>
            <a:off x="1436914" y="2046514"/>
            <a:ext cx="6942199" cy="469174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53B6EE2-7CCC-DDF3-E8A0-74A6DE5D7261}"/>
              </a:ext>
            </a:extLst>
          </p:cNvPr>
          <p:cNvSpPr txBox="1"/>
          <p:nvPr/>
        </p:nvSpPr>
        <p:spPr>
          <a:xfrm>
            <a:off x="2149929" y="821418"/>
            <a:ext cx="602524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rgbClr val="0070C0"/>
                </a:solidFill>
              </a:rPr>
              <a:t>TTL NAND gate Open Collector Output</a:t>
            </a:r>
          </a:p>
        </p:txBody>
      </p:sp>
    </p:spTree>
    <p:extLst>
      <p:ext uri="{BB962C8B-B14F-4D97-AF65-F5344CB8AC3E}">
        <p14:creationId xmlns:p14="http://schemas.microsoft.com/office/powerpoint/2010/main" val="309623404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644E16D-6E39-979D-2AB9-3EB1C41347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512" y="122237"/>
            <a:ext cx="975360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3999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0C7D7A12-8082-2E3D-9F65-A8B030C192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1" y="1311666"/>
            <a:ext cx="3823154" cy="5259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39539DF-91E3-CAF2-C213-DADE9BD9DC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228" y="1127000"/>
            <a:ext cx="3412946" cy="480571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C719CDC-A9CF-D261-24FA-B9564F1B92B4}"/>
              </a:ext>
            </a:extLst>
          </p:cNvPr>
          <p:cNvSpPr txBox="1"/>
          <p:nvPr/>
        </p:nvSpPr>
        <p:spPr>
          <a:xfrm>
            <a:off x="5649685" y="1127000"/>
            <a:ext cx="4038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Transistor circuit for AND gate</a:t>
            </a:r>
          </a:p>
        </p:txBody>
      </p:sp>
    </p:spTree>
    <p:extLst>
      <p:ext uri="{BB962C8B-B14F-4D97-AF65-F5344CB8AC3E}">
        <p14:creationId xmlns:p14="http://schemas.microsoft.com/office/powerpoint/2010/main" val="31799468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icture 45"/>
          <p:cNvPicPr/>
          <p:nvPr/>
        </p:nvPicPr>
        <p:blipFill>
          <a:blip r:embed="rId2"/>
          <a:stretch/>
        </p:blipFill>
        <p:spPr>
          <a:xfrm rot="16200000">
            <a:off x="2502360" y="672840"/>
            <a:ext cx="5506920" cy="66088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46"/>
          <p:cNvPicPr/>
          <p:nvPr/>
        </p:nvPicPr>
        <p:blipFill>
          <a:blip r:embed="rId2"/>
          <a:stretch/>
        </p:blipFill>
        <p:spPr>
          <a:xfrm>
            <a:off x="1765594" y="2498229"/>
            <a:ext cx="5266578" cy="4392000"/>
          </a:xfrm>
          <a:prstGeom prst="rect">
            <a:avLst/>
          </a:prstGeom>
          <a:ln>
            <a:noFill/>
          </a:ln>
        </p:spPr>
      </p:pic>
      <p:sp>
        <p:nvSpPr>
          <p:cNvPr id="48" name="TextShape 1"/>
          <p:cNvSpPr txBox="1"/>
          <p:nvPr/>
        </p:nvSpPr>
        <p:spPr>
          <a:xfrm>
            <a:off x="216000" y="504000"/>
            <a:ext cx="9622080" cy="16815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IN" sz="2800">
                <a:latin typeface="Arial"/>
              </a:rPr>
              <a:t>A Logic </a:t>
            </a:r>
            <a:r>
              <a:rPr lang="en-IN" sz="2800" b="1">
                <a:solidFill>
                  <a:srgbClr val="FF3333"/>
                </a:solidFill>
                <a:latin typeface="Arial"/>
              </a:rPr>
              <a:t>OR Gate </a:t>
            </a:r>
            <a:r>
              <a:rPr lang="en-IN" sz="2800">
                <a:latin typeface="Arial"/>
              </a:rPr>
              <a:t> is a type of digital logic gate that has an output which is normally at logic level “0” and only goes “HIGH” to a logic level “1” when one or more of its inputs are at logic level “1”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3380581-B501-94CC-F417-50B8D55E6A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1439" y="1321522"/>
            <a:ext cx="3575731" cy="491663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63B7808-F8EA-906A-CE2D-976801C717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506" y="1045176"/>
            <a:ext cx="3689680" cy="46807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6B6155A-2659-380F-2100-45CAC4E007EF}"/>
              </a:ext>
            </a:extLst>
          </p:cNvPr>
          <p:cNvSpPr txBox="1"/>
          <p:nvPr/>
        </p:nvSpPr>
        <p:spPr>
          <a:xfrm>
            <a:off x="5252357" y="952190"/>
            <a:ext cx="40658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/>
              <a:t>Transistor circuit for OR gate</a:t>
            </a:r>
          </a:p>
        </p:txBody>
      </p:sp>
    </p:spTree>
    <p:extLst>
      <p:ext uri="{BB962C8B-B14F-4D97-AF65-F5344CB8AC3E}">
        <p14:creationId xmlns:p14="http://schemas.microsoft.com/office/powerpoint/2010/main" val="14805810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13756</TotalTime>
  <Words>945</Words>
  <Application>Microsoft Office PowerPoint</Application>
  <PresentationFormat>Custom</PresentationFormat>
  <Paragraphs>98</Paragraphs>
  <Slides>59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6" baseType="lpstr">
      <vt:lpstr>Arial</vt:lpstr>
      <vt:lpstr>Open Sans</vt:lpstr>
      <vt:lpstr>StarSymbol</vt:lpstr>
      <vt:lpstr>Times New Roman</vt:lpstr>
      <vt:lpstr>verdana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Sachin Sase</cp:lastModifiedBy>
  <cp:revision>44</cp:revision>
  <dcterms:created xsi:type="dcterms:W3CDTF">2002-01-17T06:26:48Z</dcterms:created>
  <dcterms:modified xsi:type="dcterms:W3CDTF">2023-08-17T06:27:53Z</dcterms:modified>
  <dc:language>en-IN</dc:language>
</cp:coreProperties>
</file>